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AF0"/>
    <a:srgbClr val="E7EAF5"/>
    <a:srgbClr val="EDEFF7"/>
    <a:srgbClr val="D7DBED"/>
    <a:srgbClr val="D0E6F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FA2A6AC1-6821-494B-85E1-C15C691AD79E}" type="datetimeFigureOut">
              <a:rPr lang="ru-RU" smtClean="0"/>
              <a:pPr/>
              <a:t>31.07.2022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84A94FF6-DA20-4F89-9357-622D3DF532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6474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6AC1-6821-494B-85E1-C15C691AD79E}" type="datetimeFigureOut">
              <a:rPr lang="ru-RU" smtClean="0"/>
              <a:pPr/>
              <a:t>31.07.2022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4FF6-DA20-4F89-9357-622D3DF532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1057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A2A6AC1-6821-494B-85E1-C15C691AD79E}" type="datetimeFigureOut">
              <a:rPr lang="ru-RU" smtClean="0"/>
              <a:pPr/>
              <a:t>31.07.2022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4A94FF6-DA20-4F89-9357-622D3DF532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6476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A2A6AC1-6821-494B-85E1-C15C691AD79E}" type="datetimeFigureOut">
              <a:rPr lang="ru-RU" smtClean="0"/>
              <a:pPr/>
              <a:t>31.07.2022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4A94FF6-DA20-4F89-9357-622D3DF532A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62352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A2A6AC1-6821-494B-85E1-C15C691AD79E}" type="datetimeFigureOut">
              <a:rPr lang="ru-RU" smtClean="0"/>
              <a:pPr/>
              <a:t>31.07.2022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4A94FF6-DA20-4F89-9357-622D3DF532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846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6AC1-6821-494B-85E1-C15C691AD79E}" type="datetimeFigureOut">
              <a:rPr lang="ru-RU" smtClean="0"/>
              <a:pPr/>
              <a:t>31.07.2022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4FF6-DA20-4F89-9357-622D3DF532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2886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6AC1-6821-494B-85E1-C15C691AD79E}" type="datetimeFigureOut">
              <a:rPr lang="ru-RU" smtClean="0"/>
              <a:pPr/>
              <a:t>31.07.2022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4FF6-DA20-4F89-9357-622D3DF532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5389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6AC1-6821-494B-85E1-C15C691AD79E}" type="datetimeFigureOut">
              <a:rPr lang="ru-RU" smtClean="0"/>
              <a:pPr/>
              <a:t>31.07.2022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4FF6-DA20-4F89-9357-622D3DF532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2269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A2A6AC1-6821-494B-85E1-C15C691AD79E}" type="datetimeFigureOut">
              <a:rPr lang="ru-RU" smtClean="0"/>
              <a:pPr/>
              <a:t>31.07.2022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4A94FF6-DA20-4F89-9357-622D3DF532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907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6AC1-6821-494B-85E1-C15C691AD79E}" type="datetimeFigureOut">
              <a:rPr lang="ru-RU" smtClean="0"/>
              <a:pPr/>
              <a:t>31.07.2022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4FF6-DA20-4F89-9357-622D3DF532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6041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A2A6AC1-6821-494B-85E1-C15C691AD79E}" type="datetimeFigureOut">
              <a:rPr lang="ru-RU" smtClean="0"/>
              <a:pPr/>
              <a:t>31.07.2022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4A94FF6-DA20-4F89-9357-622D3DF532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1764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6AC1-6821-494B-85E1-C15C691AD79E}" type="datetimeFigureOut">
              <a:rPr lang="ru-RU" smtClean="0"/>
              <a:pPr/>
              <a:t>31.07.2022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4FF6-DA20-4F89-9357-622D3DF532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326608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6AC1-6821-494B-85E1-C15C691AD79E}" type="datetimeFigureOut">
              <a:rPr lang="ru-RU" smtClean="0"/>
              <a:pPr/>
              <a:t>31.07.2022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4FF6-DA20-4F89-9357-622D3DF532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65131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6AC1-6821-494B-85E1-C15C691AD79E}" type="datetimeFigureOut">
              <a:rPr lang="ru-RU" smtClean="0"/>
              <a:pPr/>
              <a:t>31.07.2022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4FF6-DA20-4F89-9357-622D3DF532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9105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6AC1-6821-494B-85E1-C15C691AD79E}" type="datetimeFigureOut">
              <a:rPr lang="ru-RU" smtClean="0"/>
              <a:pPr/>
              <a:t>31.07.2022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4FF6-DA20-4F89-9357-622D3DF532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5023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6AC1-6821-494B-85E1-C15C691AD79E}" type="datetimeFigureOut">
              <a:rPr lang="ru-RU" smtClean="0"/>
              <a:pPr/>
              <a:t>31.07.2022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4FF6-DA20-4F89-9357-622D3DF532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394220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6AC1-6821-494B-85E1-C15C691AD79E}" type="datetimeFigureOut">
              <a:rPr lang="ru-RU" smtClean="0"/>
              <a:pPr/>
              <a:t>31.07.2022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4FF6-DA20-4F89-9357-622D3DF532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6959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A6AC1-6821-494B-85E1-C15C691AD79E}" type="datetimeFigureOut">
              <a:rPr lang="ru-RU" smtClean="0"/>
              <a:pPr/>
              <a:t>31.07.2022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94FF6-DA20-4F89-9357-622D3DF532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6016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  <p:sldLayoutId id="2147483944" r:id="rId14"/>
    <p:sldLayoutId id="2147483945" r:id="rId15"/>
    <p:sldLayoutId id="2147483946" r:id="rId16"/>
    <p:sldLayoutId id="214748394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hyperlink" Target="http://www.nv-study.ru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O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OV"/><Relationship Id="rId5" Type="http://schemas.openxmlformats.org/officeDocument/2006/relationships/slide" Target="slide3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91491" y="2088576"/>
            <a:ext cx="9448800" cy="30872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Экскурсия по </a:t>
            </a:r>
            <a:r>
              <a:rPr lang="ru-RU" sz="4900" dirty="0" err="1" smtClean="0"/>
              <a:t>Нижневартовскому</a:t>
            </a:r>
            <a:r>
              <a:rPr lang="ru-RU" sz="4900" dirty="0" smtClean="0"/>
              <a:t> социально- гуманитарному </a:t>
            </a:r>
            <a:r>
              <a:rPr lang="ru-RU" sz="4900" dirty="0" smtClean="0"/>
              <a:t>колледжу</a:t>
            </a:r>
            <a:endParaRPr lang="ru-RU" dirty="0"/>
          </a:p>
        </p:txBody>
      </p:sp>
      <p:pic>
        <p:nvPicPr>
          <p:cNvPr id="1028" name="Picture 4" descr="Картинки по запросу нсг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75220" y="284017"/>
            <a:ext cx="2490359" cy="249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6503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/>
              <a:t>Цель: рассказать о Нижневартовском социально-гуманитарном колледже и о его профессиях.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1423827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Рамка 7">
            <a:hlinkClick r:id="rId3" action="ppaction://hlinksldjump"/>
          </p:cNvPr>
          <p:cNvSpPr/>
          <p:nvPr/>
        </p:nvSpPr>
        <p:spPr>
          <a:xfrm>
            <a:off x="374072" y="526472"/>
            <a:ext cx="2923309" cy="1302327"/>
          </a:xfrm>
          <a:prstGeom prst="fram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История образовательной организации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9" name="Рамка 8">
            <a:hlinkClick r:id="rId4" action="ppaction://hlinksldjump"/>
          </p:cNvPr>
          <p:cNvSpPr/>
          <p:nvPr/>
        </p:nvSpPr>
        <p:spPr>
          <a:xfrm>
            <a:off x="8925791" y="501136"/>
            <a:ext cx="2923309" cy="1302327"/>
          </a:xfrm>
          <a:prstGeom prst="fram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Информация о обучении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0" name="Рамка 9">
            <a:hlinkClick r:id="rId5" action="ppaction://hlinksldjump"/>
          </p:cNvPr>
          <p:cNvSpPr/>
          <p:nvPr/>
        </p:nvSpPr>
        <p:spPr>
          <a:xfrm>
            <a:off x="374071" y="5018811"/>
            <a:ext cx="2923309" cy="1302327"/>
          </a:xfrm>
          <a:prstGeom prst="fram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Студенческая жизнь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3" name="Рамка 2">
            <a:hlinkClick r:id="rId6" action="ppaction://hlinksldjump"/>
          </p:cNvPr>
          <p:cNvSpPr/>
          <p:nvPr/>
        </p:nvSpPr>
        <p:spPr>
          <a:xfrm>
            <a:off x="8925791" y="5018811"/>
            <a:ext cx="2923309" cy="1302327"/>
          </a:xfrm>
          <a:prstGeom prst="fram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Творческое </a:t>
            </a:r>
            <a:r>
              <a:rPr lang="ru-RU" sz="2000" b="1" dirty="0" smtClean="0">
                <a:solidFill>
                  <a:srgbClr val="002060"/>
                </a:solidFill>
              </a:rPr>
              <a:t>задание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Рамка 4">
            <a:hlinkClick r:id="rId7"/>
          </p:cNvPr>
          <p:cNvSpPr/>
          <p:nvPr/>
        </p:nvSpPr>
        <p:spPr>
          <a:xfrm>
            <a:off x="4842095" y="2917479"/>
            <a:ext cx="2507809" cy="1023042"/>
          </a:xfrm>
          <a:prstGeom prst="fram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Сайт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колледжа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757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5362" y="307172"/>
            <a:ext cx="8416638" cy="118911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10 мая 1983 года</a:t>
            </a:r>
            <a:br>
              <a:rPr lang="ru-RU" sz="2400" b="1" dirty="0">
                <a:solidFill>
                  <a:srgbClr val="0070C0"/>
                </a:solidFill>
              </a:rPr>
            </a:br>
            <a:r>
              <a:rPr lang="ru-RU" sz="2400" b="1" dirty="0" smtClean="0">
                <a:solidFill>
                  <a:srgbClr val="0070C0"/>
                </a:solidFill>
              </a:rPr>
              <a:t>Открыто </a:t>
            </a:r>
            <a:r>
              <a:rPr lang="ru-RU" sz="2400" b="1" dirty="0" err="1">
                <a:solidFill>
                  <a:srgbClr val="0070C0"/>
                </a:solidFill>
              </a:rPr>
              <a:t>Нижневартовское</a:t>
            </a:r>
            <a:r>
              <a:rPr lang="ru-RU" sz="2400" b="1" dirty="0">
                <a:solidFill>
                  <a:srgbClr val="0070C0"/>
                </a:solidFill>
              </a:rPr>
              <a:t> педагогическое </a:t>
            </a:r>
            <a:r>
              <a:rPr lang="ru-RU" sz="2400" b="1" dirty="0" smtClean="0">
                <a:solidFill>
                  <a:srgbClr val="0070C0"/>
                </a:solidFill>
              </a:rPr>
              <a:t>училище. </a:t>
            </a:r>
            <a:r>
              <a:rPr lang="ru-RU" sz="2400" b="1" dirty="0">
                <a:solidFill>
                  <a:srgbClr val="0070C0"/>
                </a:solidFill>
              </a:rPr>
              <a:t>Первого сентября за парты сели первые 210 студентов.</a:t>
            </a:r>
            <a:r>
              <a:rPr lang="ru-RU" sz="2400" dirty="0">
                <a:solidFill>
                  <a:srgbClr val="0070C0"/>
                </a:solidFill>
              </a:rPr>
              <a:t/>
            </a:r>
            <a:br>
              <a:rPr lang="ru-RU" sz="2400" dirty="0">
                <a:solidFill>
                  <a:srgbClr val="0070C0"/>
                </a:solidFill>
              </a:rPr>
            </a:b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0328" y="1357746"/>
            <a:ext cx="10965872" cy="5070764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1984г.</a:t>
            </a:r>
            <a:r>
              <a:rPr lang="ru-RU" sz="2000" dirty="0" smtClean="0"/>
              <a:t>- В </a:t>
            </a:r>
            <a:r>
              <a:rPr lang="ru-RU" sz="2000" dirty="0"/>
              <a:t>сентябре на базе педучилища открыта базовая начальная школа, «главный цех» по педагогической практике студентов. Открыта библиотека</a:t>
            </a:r>
            <a:r>
              <a:rPr lang="ru-RU" sz="2000" dirty="0" smtClean="0"/>
              <a:t>.</a:t>
            </a:r>
          </a:p>
          <a:p>
            <a:r>
              <a:rPr lang="ru-RU" sz="2000" b="1" dirty="0" smtClean="0"/>
              <a:t>1987г.</a:t>
            </a:r>
            <a:r>
              <a:rPr lang="ru-RU" sz="2000" dirty="0" smtClean="0"/>
              <a:t>- Первый </a:t>
            </a:r>
            <a:r>
              <a:rPr lang="ru-RU" sz="2000" dirty="0"/>
              <a:t>выпуск специалистов. Все получили направление на работу в школы и дошкольные учреждения</a:t>
            </a:r>
            <a:r>
              <a:rPr lang="ru-RU" sz="2000" dirty="0" smtClean="0"/>
              <a:t>.</a:t>
            </a:r>
          </a:p>
          <a:p>
            <a:r>
              <a:rPr lang="ru-RU" sz="2000" b="1" dirty="0" smtClean="0"/>
              <a:t>1993г.</a:t>
            </a:r>
            <a:r>
              <a:rPr lang="ru-RU" sz="2000" dirty="0" smtClean="0"/>
              <a:t>- В </a:t>
            </a:r>
            <a:r>
              <a:rPr lang="ru-RU" sz="2000" dirty="0"/>
              <a:t>сентябре создана музыкальная студия «Монитор», открыто музыкальное отделение, на базе которого созданы творческие </a:t>
            </a:r>
            <a:r>
              <a:rPr lang="ru-RU" sz="2000" dirty="0" smtClean="0"/>
              <a:t>коллективы. </a:t>
            </a:r>
          </a:p>
          <a:p>
            <a:r>
              <a:rPr lang="ru-RU" sz="2000" b="1" dirty="0" smtClean="0"/>
              <a:t>1998 г</a:t>
            </a:r>
            <a:r>
              <a:rPr lang="ru-RU" sz="2000" dirty="0" smtClean="0"/>
              <a:t>.- В </a:t>
            </a:r>
            <a:r>
              <a:rPr lang="ru-RU" sz="2000" dirty="0"/>
              <a:t>сентябре создано социально-экономическое отделение, ведущее подготовку студентов по специальностям экономического профиля: Банковское дело, Социальная работа, Программное обеспечение вычислительной техники и автоматизированных систем, </a:t>
            </a:r>
            <a:r>
              <a:rPr lang="ru-RU" sz="2000" dirty="0" smtClean="0"/>
              <a:t>Менеджмент.</a:t>
            </a:r>
          </a:p>
          <a:p>
            <a:r>
              <a:rPr lang="ru-RU" sz="2000" b="1" dirty="0"/>
              <a:t>2000г.</a:t>
            </a:r>
            <a:r>
              <a:rPr lang="ru-RU" sz="2000" dirty="0"/>
              <a:t>- НСГК становится федеральной экспериментальной площадкой по теме «Технология разработки регионального компонента государственного стандарта содержания образования в многопрофильном колледже</a:t>
            </a:r>
            <a:r>
              <a:rPr lang="ru-RU" sz="2000" dirty="0" smtClean="0"/>
              <a:t>». 15 </a:t>
            </a:r>
            <a:r>
              <a:rPr lang="ru-RU" sz="2000" dirty="0"/>
              <a:t>февраля - </a:t>
            </a:r>
            <a:r>
              <a:rPr lang="ru-RU" sz="2000" dirty="0" err="1"/>
              <a:t>Нижневартовское</a:t>
            </a:r>
            <a:r>
              <a:rPr lang="ru-RU" sz="2000" dirty="0"/>
              <a:t> высшее педагогическое училище (колледж) переименовано в </a:t>
            </a:r>
            <a:r>
              <a:rPr lang="ru-RU" sz="2000" dirty="0" err="1"/>
              <a:t>Нижневартовский</a:t>
            </a:r>
            <a:r>
              <a:rPr lang="ru-RU" sz="2000" dirty="0"/>
              <a:t> социально-гуманитарный колледж (НСГК).</a:t>
            </a:r>
          </a:p>
        </p:txBody>
      </p:sp>
      <p:sp>
        <p:nvSpPr>
          <p:cNvPr id="5" name="Стрелка вправо 4">
            <a:hlinkClick r:id="rId2" action="ppaction://hlinksldjump"/>
          </p:cNvPr>
          <p:cNvSpPr/>
          <p:nvPr/>
        </p:nvSpPr>
        <p:spPr>
          <a:xfrm>
            <a:off x="10515600" y="5985164"/>
            <a:ext cx="1288473" cy="60960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ДАЛЕЕ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95403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288473"/>
            <a:ext cx="10820400" cy="5444836"/>
          </a:xfrm>
        </p:spPr>
        <p:txBody>
          <a:bodyPr>
            <a:normAutofit/>
          </a:bodyPr>
          <a:lstStyle/>
          <a:p>
            <a:r>
              <a:rPr lang="ru-RU" sz="2000" b="1" dirty="0"/>
              <a:t>2003г</a:t>
            </a:r>
            <a:r>
              <a:rPr lang="ru-RU" sz="2000" b="1" dirty="0" smtClean="0"/>
              <a:t>.</a:t>
            </a:r>
            <a:r>
              <a:rPr lang="ru-RU" sz="2000" dirty="0" smtClean="0"/>
              <a:t>- Первый </a:t>
            </a:r>
            <a:r>
              <a:rPr lang="ru-RU" sz="2000" dirty="0"/>
              <a:t>выпуск по специальностям: Социальная работа, Программное обеспечение вычислительной техники и автоматизированных систем, Менеджмент</a:t>
            </a:r>
            <a:r>
              <a:rPr lang="ru-RU" sz="2000" dirty="0" smtClean="0"/>
              <a:t>.</a:t>
            </a:r>
          </a:p>
          <a:p>
            <a:pPr>
              <a:spcBef>
                <a:spcPts val="0"/>
              </a:spcBef>
            </a:pPr>
            <a:r>
              <a:rPr lang="ru-RU" sz="2000" b="1" dirty="0"/>
              <a:t>2007г.</a:t>
            </a:r>
            <a:r>
              <a:rPr lang="ru-RU" sz="2000" dirty="0"/>
              <a:t>- В НСГК - 2 отделения: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 -педагогическое</a:t>
            </a:r>
            <a:r>
              <a:rPr lang="ru-RU" sz="2000" dirty="0"/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 -социально </a:t>
            </a:r>
            <a:r>
              <a:rPr lang="ru-RU" sz="2000" dirty="0"/>
              <a:t>- экономическое.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На </a:t>
            </a:r>
            <a:r>
              <a:rPr lang="ru-RU" sz="2000" dirty="0"/>
              <a:t>отделениях ведется подготовка кадров по 11 специальностям.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Подготовку </a:t>
            </a:r>
            <a:r>
              <a:rPr lang="ru-RU" sz="2000" dirty="0"/>
              <a:t>специалистов осуществляют преподаватели: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 -с </a:t>
            </a:r>
            <a:r>
              <a:rPr lang="ru-RU" sz="2000" dirty="0"/>
              <a:t>ученой степенью, званиями – 20%;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 -высшей </a:t>
            </a:r>
            <a:r>
              <a:rPr lang="ru-RU" sz="2000" dirty="0"/>
              <a:t>квалификационной категорией – 58</a:t>
            </a:r>
            <a:r>
              <a:rPr lang="ru-RU" sz="2000" dirty="0" smtClean="0"/>
              <a:t>%.</a:t>
            </a:r>
          </a:p>
          <a:p>
            <a:pPr>
              <a:spcBef>
                <a:spcPts val="0"/>
              </a:spcBef>
            </a:pPr>
            <a:r>
              <a:rPr lang="ru-RU" sz="2000" b="1" dirty="0"/>
              <a:t>2014г.</a:t>
            </a:r>
            <a:r>
              <a:rPr lang="ru-RU" sz="2000" dirty="0"/>
              <a:t>- В апреле государственное бюджетное учреждение СПО ХМАО - Югры "</a:t>
            </a:r>
            <a:r>
              <a:rPr lang="ru-RU" sz="2000" dirty="0" err="1"/>
              <a:t>Нижневартовский</a:t>
            </a:r>
            <a:r>
              <a:rPr lang="ru-RU" sz="2000" dirty="0"/>
              <a:t> социально-гуманитарный колледж" (НСГК) переименовано в бюджетное учреждение профессионального образования ХМАО - Югры "</a:t>
            </a:r>
            <a:r>
              <a:rPr lang="ru-RU" sz="2000" dirty="0" err="1"/>
              <a:t>Нижневартовский</a:t>
            </a:r>
            <a:r>
              <a:rPr lang="ru-RU" sz="2000" dirty="0"/>
              <a:t> социально-гуманитарный колледж" (НСГК</a:t>
            </a:r>
            <a:r>
              <a:rPr lang="ru-RU" sz="2000" dirty="0" smtClean="0"/>
              <a:t>).</a:t>
            </a:r>
          </a:p>
          <a:p>
            <a:pPr>
              <a:spcBef>
                <a:spcPts val="0"/>
              </a:spcBef>
            </a:pPr>
            <a:r>
              <a:rPr lang="ru-RU" sz="2000" b="1" dirty="0"/>
              <a:t>2019г.</a:t>
            </a:r>
            <a:r>
              <a:rPr lang="ru-RU" sz="2000" dirty="0"/>
              <a:t>- 23 апреля 2019 года БУ «</a:t>
            </a:r>
            <a:r>
              <a:rPr lang="ru-RU" sz="2000" dirty="0" err="1"/>
              <a:t>Нижневартовский</a:t>
            </a:r>
            <a:r>
              <a:rPr lang="ru-RU" sz="2000" dirty="0"/>
              <a:t> социально-гуманитарный колледж» получил лицензию на осуществление образовательной деятельности по специальности 09.02.07 Информационные системы и программирование (Приказ Службы по контролю и надзору в сфере образования Ханты-Мансийского автономного округа – Югры от «23» апреля 2019 года № 30-ОД-422)</a:t>
            </a:r>
          </a:p>
        </p:txBody>
      </p:sp>
      <p:pic>
        <p:nvPicPr>
          <p:cNvPr id="2050" name="Picture 2" descr="Картинки по запросу нсг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2545" y="1521980"/>
            <a:ext cx="2715491" cy="271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лево 4">
            <a:hlinkClick r:id="rId3" action="ppaction://hlinksldjump"/>
          </p:cNvPr>
          <p:cNvSpPr/>
          <p:nvPr/>
        </p:nvSpPr>
        <p:spPr>
          <a:xfrm>
            <a:off x="10640291" y="409720"/>
            <a:ext cx="1357745" cy="762000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НАЗАД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99374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47942832"/>
              </p:ext>
            </p:extLst>
          </p:nvPr>
        </p:nvGraphicFramePr>
        <p:xfrm>
          <a:off x="1" y="-6"/>
          <a:ext cx="12191998" cy="685800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99308">
                  <a:extLst>
                    <a:ext uri="{9D8B030D-6E8A-4147-A177-3AD203B41FA5}">
                      <a16:colId xmlns:a16="http://schemas.microsoft.com/office/drawing/2014/main" xmlns="" val="2897134503"/>
                    </a:ext>
                  </a:extLst>
                </a:gridCol>
                <a:gridCol w="2664690">
                  <a:extLst>
                    <a:ext uri="{9D8B030D-6E8A-4147-A177-3AD203B41FA5}">
                      <a16:colId xmlns:a16="http://schemas.microsoft.com/office/drawing/2014/main" xmlns="" val="81078469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72598713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336206870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51572828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370857406"/>
                    </a:ext>
                  </a:extLst>
                </a:gridCol>
              </a:tblGrid>
              <a:tr h="85578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КОД</a:t>
                      </a:r>
                      <a:endParaRPr lang="ru-RU" sz="16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НАИМЕНОВАНИЕ СПЕЦИАЛЬНОСТИ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ПРИСВАЕМАЯ</a:t>
                      </a:r>
                      <a:r>
                        <a:rPr lang="ru-RU" sz="1600" baseline="0" dirty="0" smtClean="0"/>
                        <a:t> КВАЛИФИКАЦИЯ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СРОК ОБУЧЕНИЯ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ПОДГОТОВКА(БАЗОВАЯ</a:t>
                      </a:r>
                      <a:r>
                        <a:rPr lang="en-US" sz="1600" dirty="0" smtClean="0"/>
                        <a:t>/</a:t>
                      </a:r>
                      <a:r>
                        <a:rPr lang="ru-RU" sz="1600" dirty="0" smtClean="0"/>
                        <a:t>УГЛУБЛЕННАЯ)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ФОРМА ОБУЧЕНИЯ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9459076"/>
                  </a:ext>
                </a:extLst>
              </a:tr>
              <a:tr h="1000371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FFFFFF"/>
                          </a:solidFill>
                          <a:effectLst/>
                        </a:rPr>
                        <a:t>09.02.03</a:t>
                      </a:r>
                      <a:endParaRPr lang="ru-RU" sz="1600" dirty="0"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Программирование в компьютерных 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1600" dirty="0">
                          <a:effectLst/>
                        </a:rPr>
                        <a:t>системах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Техник-программист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3 года</a:t>
                      </a:r>
                      <a:br>
                        <a:rPr lang="ru-RU" sz="1600">
                          <a:effectLst/>
                        </a:rPr>
                      </a:br>
                      <a:r>
                        <a:rPr lang="ru-RU" sz="1600">
                          <a:effectLst/>
                        </a:rPr>
                        <a:t>10 мес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базовая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очно</a:t>
                      </a: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:a16="http://schemas.microsoft.com/office/drawing/2014/main" xmlns="" val="274372853"/>
                  </a:ext>
                </a:extLst>
              </a:tr>
              <a:tr h="1271148">
                <a:tc>
                  <a:txBody>
                    <a:bodyPr/>
                    <a:lstStyle/>
                    <a:p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</a:rPr>
                        <a:t>09.02.06</a:t>
                      </a:r>
                      <a:endParaRPr lang="ru-RU" sz="1600"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Сетевое и системное администрирование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Сетевой и системный администратор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3 года </a:t>
                      </a:r>
                      <a:br>
                        <a:rPr lang="ru-RU" sz="1600">
                          <a:effectLst/>
                        </a:rPr>
                      </a:br>
                      <a:r>
                        <a:rPr lang="ru-RU" sz="1600">
                          <a:effectLst/>
                        </a:rPr>
                        <a:t>10 мес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-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очно</a:t>
                      </a: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:a16="http://schemas.microsoft.com/office/drawing/2014/main" xmlns="" val="995111451"/>
                  </a:ext>
                </a:extLst>
              </a:tr>
              <a:tr h="1000371">
                <a:tc>
                  <a:txBody>
                    <a:bodyPr/>
                    <a:lstStyle/>
                    <a:p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</a:rPr>
                        <a:t>38.02.01</a:t>
                      </a:r>
                      <a:endParaRPr lang="ru-RU" sz="1600"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Экономика и 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1600" dirty="0">
                          <a:effectLst/>
                        </a:rPr>
                        <a:t>бухгалтерский учет (по отраслям)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Бухгалтер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2 года </a:t>
                      </a:r>
                      <a:br>
                        <a:rPr lang="ru-RU" sz="1600">
                          <a:effectLst/>
                        </a:rPr>
                      </a:br>
                      <a:r>
                        <a:rPr lang="ru-RU" sz="1600">
                          <a:effectLst/>
                        </a:rPr>
                        <a:t>10 мес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базовая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очно</a:t>
                      </a: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:a16="http://schemas.microsoft.com/office/drawing/2014/main" xmlns="" val="3834914577"/>
                  </a:ext>
                </a:extLst>
              </a:tr>
              <a:tr h="1000371">
                <a:tc>
                  <a:txBody>
                    <a:bodyPr/>
                    <a:lstStyle/>
                    <a:p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</a:rPr>
                        <a:t>38.02.07</a:t>
                      </a:r>
                      <a:endParaRPr lang="ru-RU" sz="1600"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Банковское дело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Специалист банковского дела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3 года 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1600" dirty="0">
                          <a:effectLst/>
                        </a:rPr>
                        <a:t>10 </a:t>
                      </a:r>
                      <a:r>
                        <a:rPr lang="ru-RU" sz="1600" dirty="0" err="1">
                          <a:effectLst/>
                        </a:rPr>
                        <a:t>мес</a:t>
                      </a:r>
                      <a:endParaRPr lang="ru-RU" sz="1600" dirty="0">
                        <a:effectLst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углубленная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очно</a:t>
                      </a: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:a16="http://schemas.microsoft.com/office/drawing/2014/main" xmlns="" val="406782925"/>
                  </a:ext>
                </a:extLst>
              </a:tr>
              <a:tr h="1000371">
                <a:tc>
                  <a:txBody>
                    <a:bodyPr/>
                    <a:lstStyle/>
                    <a:p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</a:rPr>
                        <a:t>38.02.02</a:t>
                      </a:r>
                      <a:endParaRPr lang="ru-RU" sz="1600"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Страховое дело (по </a:t>
                      </a:r>
                      <a:br>
                        <a:rPr lang="ru-RU" sz="1600">
                          <a:effectLst/>
                        </a:rPr>
                      </a:br>
                      <a:r>
                        <a:rPr lang="ru-RU" sz="1600">
                          <a:effectLst/>
                        </a:rPr>
                        <a:t>отраслям)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Специалист страхового дела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3 года 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1600" dirty="0">
                          <a:effectLst/>
                        </a:rPr>
                        <a:t>10 </a:t>
                      </a:r>
                      <a:r>
                        <a:rPr lang="ru-RU" sz="1600" dirty="0" err="1">
                          <a:effectLst/>
                        </a:rPr>
                        <a:t>мес</a:t>
                      </a:r>
                      <a:endParaRPr lang="ru-RU" sz="1600" dirty="0">
                        <a:effectLst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углубленная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очно</a:t>
                      </a: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:a16="http://schemas.microsoft.com/office/drawing/2014/main" xmlns="" val="4256510642"/>
                  </a:ext>
                </a:extLst>
              </a:tr>
              <a:tr h="729594">
                <a:tc>
                  <a:txBody>
                    <a:bodyPr/>
                    <a:lstStyle/>
                    <a:p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</a:rPr>
                        <a:t>43.02.10</a:t>
                      </a:r>
                      <a:endParaRPr lang="ru-RU" sz="1600"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Туризм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Специалист по туризму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3 года </a:t>
                      </a:r>
                      <a:br>
                        <a:rPr lang="ru-RU" sz="1600">
                          <a:effectLst/>
                        </a:rPr>
                      </a:br>
                      <a:r>
                        <a:rPr lang="ru-RU" sz="1600">
                          <a:effectLst/>
                        </a:rPr>
                        <a:t>10 мес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углубленная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очно</a:t>
                      </a: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:a16="http://schemas.microsoft.com/office/drawing/2014/main" xmlns="" val="93984462"/>
                  </a:ext>
                </a:extLst>
              </a:tr>
            </a:tbl>
          </a:graphicData>
        </a:graphic>
      </p:graphicFrame>
      <p:sp>
        <p:nvSpPr>
          <p:cNvPr id="7" name="Стрелка вправо 6">
            <a:hlinkClick r:id="rId2" action="ppaction://hlinksldjump"/>
          </p:cNvPr>
          <p:cNvSpPr/>
          <p:nvPr/>
        </p:nvSpPr>
        <p:spPr>
          <a:xfrm>
            <a:off x="10931236" y="6109856"/>
            <a:ext cx="1149928" cy="526472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ДАЛЕЕ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573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576602417"/>
              </p:ext>
            </p:extLst>
          </p:nvPr>
        </p:nvGraphicFramePr>
        <p:xfrm>
          <a:off x="0" y="1"/>
          <a:ext cx="12191999" cy="695985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99308">
                  <a:extLst>
                    <a:ext uri="{9D8B030D-6E8A-4147-A177-3AD203B41FA5}">
                      <a16:colId xmlns:a16="http://schemas.microsoft.com/office/drawing/2014/main" xmlns="" val="2385381253"/>
                    </a:ext>
                  </a:extLst>
                </a:gridCol>
                <a:gridCol w="2664691">
                  <a:extLst>
                    <a:ext uri="{9D8B030D-6E8A-4147-A177-3AD203B41FA5}">
                      <a16:colId xmlns:a16="http://schemas.microsoft.com/office/drawing/2014/main" xmlns="" val="94906499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42597248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82382445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45460311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3068652651"/>
                    </a:ext>
                  </a:extLst>
                </a:gridCol>
              </a:tblGrid>
              <a:tr h="667152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FFFFFF"/>
                          </a:solidFill>
                          <a:effectLst/>
                        </a:rPr>
                        <a:t>43.02.11</a:t>
                      </a:r>
                      <a:endParaRPr lang="ru-RU" sz="1600" dirty="0"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Гостиничный сервис</a:t>
                      </a:r>
                    </a:p>
                  </a:txBody>
                  <a:tcPr marL="95250" marR="95250" marT="95250" marB="95250" anchor="ctr">
                    <a:solidFill>
                      <a:srgbClr val="E8E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Менеджер</a:t>
                      </a:r>
                    </a:p>
                  </a:txBody>
                  <a:tcPr marL="95250" marR="95250" marT="95250" marB="95250" anchor="ctr">
                    <a:solidFill>
                      <a:srgbClr val="E8E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3 года </a:t>
                      </a:r>
                      <a:b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10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effectLst/>
                        </a:rPr>
                        <a:t>мес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E8E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углубленная</a:t>
                      </a:r>
                    </a:p>
                  </a:txBody>
                  <a:tcPr marL="95250" marR="95250" marT="95250" marB="95250" anchor="ctr">
                    <a:solidFill>
                      <a:srgbClr val="E8E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очно</a:t>
                      </a:r>
                    </a:p>
                  </a:txBody>
                  <a:tcPr marL="95250" marR="95250" marT="95250" marB="95250" anchor="ctr">
                    <a:solidFill>
                      <a:srgbClr val="E8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25665175"/>
                  </a:ext>
                </a:extLst>
              </a:tr>
              <a:tr h="696213">
                <a:tc>
                  <a:txBody>
                    <a:bodyPr/>
                    <a:lstStyle/>
                    <a:p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</a:rPr>
                        <a:t>43.02.14</a:t>
                      </a:r>
                      <a:endParaRPr lang="ru-RU" sz="1600"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Гостиничное дело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Специалист по гостеприимству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3 года </a:t>
                      </a:r>
                      <a:br>
                        <a:rPr lang="ru-RU" sz="1600">
                          <a:effectLst/>
                        </a:rPr>
                      </a:br>
                      <a:r>
                        <a:rPr lang="ru-RU" sz="1600">
                          <a:effectLst/>
                        </a:rPr>
                        <a:t>10 мес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-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очно</a:t>
                      </a: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:a16="http://schemas.microsoft.com/office/drawing/2014/main" xmlns="" val="1367150599"/>
                  </a:ext>
                </a:extLst>
              </a:tr>
              <a:tr h="1146902">
                <a:tc>
                  <a:txBody>
                    <a:bodyPr/>
                    <a:lstStyle/>
                    <a:p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</a:rPr>
                        <a:t>44.02.01</a:t>
                      </a:r>
                      <a:endParaRPr lang="ru-RU" sz="1600"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Дошкольное 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1600" dirty="0">
                          <a:effectLst/>
                        </a:rPr>
                        <a:t>образование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Воспитатель детей дошкольного </a:t>
                      </a:r>
                      <a:br>
                        <a:rPr lang="ru-RU" sz="1600">
                          <a:effectLst/>
                        </a:rPr>
                      </a:br>
                      <a:r>
                        <a:rPr lang="ru-RU" sz="1600">
                          <a:effectLst/>
                        </a:rPr>
                        <a:t>возраста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3 года </a:t>
                      </a:r>
                      <a:br>
                        <a:rPr lang="ru-RU" sz="1600">
                          <a:effectLst/>
                        </a:rPr>
                      </a:br>
                      <a:r>
                        <a:rPr lang="ru-RU" sz="1600">
                          <a:effectLst/>
                        </a:rPr>
                        <a:t>10 мес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углубленная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очно, заочно</a:t>
                      </a: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:a16="http://schemas.microsoft.com/office/drawing/2014/main" xmlns="" val="1602945868"/>
                  </a:ext>
                </a:extLst>
              </a:tr>
              <a:tr h="907027">
                <a:tc>
                  <a:txBody>
                    <a:bodyPr/>
                    <a:lstStyle/>
                    <a:p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</a:rPr>
                        <a:t>44.02.02</a:t>
                      </a:r>
                      <a:endParaRPr lang="ru-RU" sz="1600"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Преподавание в 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1600" dirty="0">
                          <a:effectLst/>
                        </a:rPr>
                        <a:t>начальных классах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Учитель начальных классов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3 года </a:t>
                      </a:r>
                      <a:br>
                        <a:rPr lang="ru-RU" sz="1600">
                          <a:effectLst/>
                        </a:rPr>
                      </a:br>
                      <a:r>
                        <a:rPr lang="ru-RU" sz="1600">
                          <a:effectLst/>
                        </a:rPr>
                        <a:t>10 мес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углубленная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очно</a:t>
                      </a: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:a16="http://schemas.microsoft.com/office/drawing/2014/main" xmlns="" val="1853520225"/>
                  </a:ext>
                </a:extLst>
              </a:tr>
              <a:tr h="1386777">
                <a:tc>
                  <a:txBody>
                    <a:bodyPr/>
                    <a:lstStyle/>
                    <a:p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</a:rPr>
                        <a:t>46.02.01</a:t>
                      </a:r>
                      <a:endParaRPr lang="ru-RU" sz="1600"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Документационное </a:t>
                      </a:r>
                      <a:br>
                        <a:rPr lang="ru-RU" sz="1600">
                          <a:effectLst/>
                        </a:rPr>
                      </a:br>
                      <a:r>
                        <a:rPr lang="ru-RU" sz="1600">
                          <a:effectLst/>
                        </a:rPr>
                        <a:t>обеспечение </a:t>
                      </a:r>
                      <a:br>
                        <a:rPr lang="ru-RU" sz="1600">
                          <a:effectLst/>
                        </a:rPr>
                      </a:br>
                      <a:r>
                        <a:rPr lang="ru-RU" sz="1600">
                          <a:effectLst/>
                        </a:rPr>
                        <a:t>управления </a:t>
                      </a:r>
                      <a:br>
                        <a:rPr lang="ru-RU" sz="1600">
                          <a:effectLst/>
                        </a:rPr>
                      </a:br>
                      <a:r>
                        <a:rPr lang="ru-RU" sz="1600">
                          <a:effectLst/>
                        </a:rPr>
                        <a:t>и архивоведения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Специалист по документационному</a:t>
                      </a:r>
                      <a:br>
                        <a:rPr lang="ru-RU" sz="1600">
                          <a:effectLst/>
                        </a:rPr>
                      </a:br>
                      <a:r>
                        <a:rPr lang="ru-RU" sz="1600">
                          <a:effectLst/>
                        </a:rPr>
                        <a:t>обеспечению управления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3 года </a:t>
                      </a:r>
                      <a:br>
                        <a:rPr lang="ru-RU" sz="1600">
                          <a:effectLst/>
                        </a:rPr>
                      </a:br>
                      <a:r>
                        <a:rPr lang="ru-RU" sz="1600">
                          <a:effectLst/>
                        </a:rPr>
                        <a:t>10 мес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углубленная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очно</a:t>
                      </a: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:a16="http://schemas.microsoft.com/office/drawing/2014/main" xmlns="" val="3282427737"/>
                  </a:ext>
                </a:extLst>
              </a:tr>
              <a:tr h="1146902">
                <a:tc>
                  <a:txBody>
                    <a:bodyPr/>
                    <a:lstStyle/>
                    <a:p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</a:rPr>
                        <a:t>49.02.01</a:t>
                      </a:r>
                      <a:endParaRPr lang="ru-RU" sz="1600"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Физическая культура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Педагог по физической культуре </a:t>
                      </a:r>
                      <a:br>
                        <a:rPr lang="ru-RU" sz="1600">
                          <a:effectLst/>
                        </a:rPr>
                      </a:br>
                      <a:r>
                        <a:rPr lang="ru-RU" sz="1600">
                          <a:effectLst/>
                        </a:rPr>
                        <a:t>и спорту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3 года </a:t>
                      </a:r>
                      <a:br>
                        <a:rPr lang="ru-RU" sz="1600">
                          <a:effectLst/>
                        </a:rPr>
                      </a:br>
                      <a:r>
                        <a:rPr lang="ru-RU" sz="1600">
                          <a:effectLst/>
                        </a:rPr>
                        <a:t>10 мес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углубленная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очно</a:t>
                      </a: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:a16="http://schemas.microsoft.com/office/drawing/2014/main" xmlns="" val="2059945212"/>
                  </a:ext>
                </a:extLst>
              </a:tr>
              <a:tr h="907027">
                <a:tc>
                  <a:txBody>
                    <a:bodyPr/>
                    <a:lstStyle/>
                    <a:p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</a:rPr>
                        <a:t>53.02.01</a:t>
                      </a:r>
                      <a:endParaRPr lang="ru-RU" sz="1600"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Музыкальное </a:t>
                      </a:r>
                      <a:br>
                        <a:rPr lang="ru-RU" sz="1600">
                          <a:effectLst/>
                        </a:rPr>
                      </a:br>
                      <a:r>
                        <a:rPr lang="ru-RU" sz="1600">
                          <a:effectLst/>
                        </a:rPr>
                        <a:t>образование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Учитель музыки, Музыкальный</a:t>
                      </a:r>
                      <a:br>
                        <a:rPr lang="ru-RU" sz="1600">
                          <a:effectLst/>
                        </a:rPr>
                      </a:br>
                      <a:r>
                        <a:rPr lang="ru-RU" sz="1600">
                          <a:effectLst/>
                        </a:rPr>
                        <a:t>руководитель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3 года </a:t>
                      </a:r>
                      <a:br>
                        <a:rPr lang="ru-RU" sz="1600">
                          <a:effectLst/>
                        </a:rPr>
                      </a:br>
                      <a:r>
                        <a:rPr lang="ru-RU" sz="1600">
                          <a:effectLst/>
                        </a:rPr>
                        <a:t>10 мес.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базовая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очно</a:t>
                      </a: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:a16="http://schemas.microsoft.com/office/drawing/2014/main" xmlns="" val="35346966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60380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EFBM7455.MO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81891" y="-2061874"/>
            <a:ext cx="10945091" cy="10945093"/>
          </a:xfrm>
        </p:spPr>
      </p:pic>
      <p:sp>
        <p:nvSpPr>
          <p:cNvPr id="6" name="Стрелка влево 5">
            <a:hlinkClick r:id="rId5" action="ppaction://hlinksldjump"/>
          </p:cNvPr>
          <p:cNvSpPr/>
          <p:nvPr/>
        </p:nvSpPr>
        <p:spPr>
          <a:xfrm>
            <a:off x="10848110" y="-13855"/>
            <a:ext cx="1288473" cy="748145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назад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7726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9307" y="1638676"/>
            <a:ext cx="8610600" cy="3195873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/>
              <a:t>Расскажите о том, кем вы хотели стать в детстве.</a:t>
            </a:r>
            <a:endParaRPr lang="ru-RU" sz="5400" dirty="0"/>
          </a:p>
        </p:txBody>
      </p:sp>
      <p:sp>
        <p:nvSpPr>
          <p:cNvPr id="4" name="Стрелка влево 3">
            <a:hlinkClick r:id="rId2" action="ppaction://hlinksldjump"/>
          </p:cNvPr>
          <p:cNvSpPr/>
          <p:nvPr/>
        </p:nvSpPr>
        <p:spPr>
          <a:xfrm>
            <a:off x="10248523" y="534154"/>
            <a:ext cx="1140736" cy="416460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назад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9604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180</TotalTime>
  <Words>484</Words>
  <Application>Microsoft Office PowerPoint</Application>
  <PresentationFormat>Произвольный</PresentationFormat>
  <Paragraphs>113</Paragraphs>
  <Slides>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След самолета</vt:lpstr>
      <vt:lpstr>Экскурсия по Нижневартовскому социально- гуманитарному колледжу</vt:lpstr>
      <vt:lpstr>Слайд 2</vt:lpstr>
      <vt:lpstr>Слайд 3</vt:lpstr>
      <vt:lpstr>10 мая 1983 года Открыто Нижневартовское педагогическое училище. Первого сентября за парты сели первые 210 студентов. </vt:lpstr>
      <vt:lpstr>Слайд 5</vt:lpstr>
      <vt:lpstr>Слайд 6</vt:lpstr>
      <vt:lpstr>Слайд 7</vt:lpstr>
      <vt:lpstr>Слайд 8</vt:lpstr>
      <vt:lpstr>Расскажите о том, кем вы хотели стать в детстве.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Экскурсия по Нижневартовскому социально- гуманитарному колледжу.</dc:title>
  <dc:creator>Admin</dc:creator>
  <cp:lastModifiedBy>user</cp:lastModifiedBy>
  <cp:revision>17</cp:revision>
  <dcterms:created xsi:type="dcterms:W3CDTF">2019-11-24T06:12:38Z</dcterms:created>
  <dcterms:modified xsi:type="dcterms:W3CDTF">2022-07-31T07:15:41Z</dcterms:modified>
</cp:coreProperties>
</file>