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259618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240613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92695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257543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192433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7DD1C9-A315-4E68-ACFE-658AC5EF3406}"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379269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7DD1C9-A315-4E68-ACFE-658AC5EF3406}" type="datetimeFigureOut">
              <a:rPr lang="ru-RU" smtClean="0"/>
              <a:t>11.11.2019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10783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7DD1C9-A315-4E68-ACFE-658AC5EF3406}" type="datetimeFigureOut">
              <a:rPr lang="ru-RU" smtClean="0"/>
              <a:t>11.11.2019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10797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DD1C9-A315-4E68-ACFE-658AC5EF3406}" type="datetimeFigureOut">
              <a:rPr lang="ru-RU" smtClean="0"/>
              <a:t>11.11.2019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172493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57DD1C9-A315-4E68-ACFE-658AC5EF3406}"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407437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57DD1C9-A315-4E68-ACFE-658AC5EF3406}"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7BCD-38CD-41C8-9C4C-EEB1DBAC0A36}" type="slidenum">
              <a:rPr lang="ru-RU" smtClean="0"/>
              <a:t>‹#›</a:t>
            </a:fld>
            <a:endParaRPr lang="ru-RU"/>
          </a:p>
        </p:txBody>
      </p:sp>
    </p:spTree>
    <p:extLst>
      <p:ext uri="{BB962C8B-B14F-4D97-AF65-F5344CB8AC3E}">
        <p14:creationId xmlns:p14="http://schemas.microsoft.com/office/powerpoint/2010/main" val="318300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DD1C9-A315-4E68-ACFE-658AC5EF3406}" type="datetimeFigureOut">
              <a:rPr lang="ru-RU" smtClean="0"/>
              <a:t>11.11.2019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67BCD-38CD-41C8-9C4C-EEB1DBAC0A36}" type="slidenum">
              <a:rPr lang="ru-RU" smtClean="0"/>
              <a:t>‹#›</a:t>
            </a:fld>
            <a:endParaRPr lang="ru-RU"/>
          </a:p>
        </p:txBody>
      </p:sp>
    </p:spTree>
    <p:extLst>
      <p:ext uri="{BB962C8B-B14F-4D97-AF65-F5344CB8AC3E}">
        <p14:creationId xmlns:p14="http://schemas.microsoft.com/office/powerpoint/2010/main" val="332041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3.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2.png"/><Relationship Id="rId18" Type="http://schemas.openxmlformats.org/officeDocument/2006/relationships/slide" Target="slide12.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slide" Target="slide10.xml"/><Relationship Id="rId17" Type="http://schemas.openxmlformats.org/officeDocument/2006/relationships/image" Target="../media/image14.png"/><Relationship Id="rId2" Type="http://schemas.openxmlformats.org/officeDocument/2006/relationships/slide" Target="slide4.xml"/><Relationship Id="rId16" Type="http://schemas.openxmlformats.org/officeDocument/2006/relationships/slide" Target="slide9.xml"/><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slide" Target="slide8.xml"/><Relationship Id="rId19" Type="http://schemas.openxmlformats.org/officeDocument/2006/relationships/image" Target="../media/image3.jpe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7.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Виртуальная экскурсия по памятникам </a:t>
            </a:r>
            <a:br>
              <a:rPr lang="ru-RU" dirty="0" smtClean="0"/>
            </a:br>
            <a:r>
              <a:rPr lang="ru-RU" dirty="0" smtClean="0"/>
              <a:t>г. Нижневартовска</a:t>
            </a:r>
            <a:endParaRPr lang="ru-RU" dirty="0"/>
          </a:p>
        </p:txBody>
      </p:sp>
      <p:sp>
        <p:nvSpPr>
          <p:cNvPr id="3" name="Подзаголовок 2"/>
          <p:cNvSpPr>
            <a:spLocks noGrp="1"/>
          </p:cNvSpPr>
          <p:nvPr>
            <p:ph type="subTitle" idx="1"/>
          </p:nvPr>
        </p:nvSpPr>
        <p:spPr>
          <a:xfrm>
            <a:off x="1369996" y="5202238"/>
            <a:ext cx="9144000" cy="1655762"/>
          </a:xfrm>
        </p:spPr>
        <p:txBody>
          <a:bodyPr/>
          <a:lstStyle/>
          <a:p>
            <a:r>
              <a:rPr lang="ru-RU" dirty="0" smtClean="0"/>
              <a:t>Подготовила студентка 317Н1 группы</a:t>
            </a:r>
          </a:p>
          <a:p>
            <a:r>
              <a:rPr lang="ru-RU" dirty="0" err="1" smtClean="0"/>
              <a:t>Незамеева</a:t>
            </a:r>
            <a:r>
              <a:rPr lang="ru-RU" dirty="0" smtClean="0"/>
              <a:t> Дарья</a:t>
            </a:r>
            <a:endParaRPr lang="ru-RU" dirty="0"/>
          </a:p>
        </p:txBody>
      </p:sp>
    </p:spTree>
    <p:extLst>
      <p:ext uri="{BB962C8B-B14F-4D97-AF65-F5344CB8AC3E}">
        <p14:creationId xmlns:p14="http://schemas.microsoft.com/office/powerpoint/2010/main" val="3778473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379" y="204854"/>
            <a:ext cx="10515600" cy="1325563"/>
          </a:xfrm>
        </p:spPr>
        <p:txBody>
          <a:bodyPr>
            <a:normAutofit/>
          </a:bodyPr>
          <a:lstStyle/>
          <a:p>
            <a:pPr algn="ctr"/>
            <a:r>
              <a:rPr lang="ru-RU" sz="2400" dirty="0" smtClean="0">
                <a:latin typeface="Times New Roman" panose="02020603050405020304" pitchFamily="18" charset="0"/>
                <a:cs typeface="Times New Roman" panose="02020603050405020304" pitchFamily="18" charset="0"/>
              </a:rPr>
              <a:t>СТЕЛА АВИАТОРОВ</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113069" y="1530417"/>
            <a:ext cx="4446872" cy="4774130"/>
          </a:xfrm>
        </p:spPr>
        <p:txBody>
          <a:bodyPr>
            <a:normAutofit fontScale="850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Установлена стела к 35-летию </a:t>
            </a:r>
            <a:r>
              <a:rPr lang="ru-RU" dirty="0" err="1" smtClean="0">
                <a:solidFill>
                  <a:schemeClr val="tx1"/>
                </a:solidFill>
                <a:latin typeface="Times New Roman" panose="02020603050405020304" pitchFamily="18" charset="0"/>
                <a:cs typeface="Times New Roman" panose="02020603050405020304" pitchFamily="18" charset="0"/>
              </a:rPr>
              <a:t>Нижневартовского</a:t>
            </a:r>
            <a:r>
              <a:rPr lang="ru-RU" dirty="0" smtClean="0">
                <a:solidFill>
                  <a:schemeClr val="tx1"/>
                </a:solidFill>
                <a:latin typeface="Times New Roman" panose="02020603050405020304" pitchFamily="18" charset="0"/>
                <a:cs typeface="Times New Roman" panose="02020603050405020304" pitchFamily="18" charset="0"/>
              </a:rPr>
              <a:t> авиапредприятия 20 июля 2000 года. Памятник представляет собой стелу, устремляющую в высь, в синее небо </a:t>
            </a:r>
            <a:r>
              <a:rPr lang="ru-RU" dirty="0" err="1" smtClean="0">
                <a:solidFill>
                  <a:schemeClr val="tx1"/>
                </a:solidFill>
                <a:latin typeface="Times New Roman" panose="02020603050405020304" pitchFamily="18" charset="0"/>
                <a:cs typeface="Times New Roman" panose="02020603050405020304" pitchFamily="18" charset="0"/>
              </a:rPr>
              <a:t>Самотлора</a:t>
            </a:r>
            <a:r>
              <a:rPr lang="ru-RU" dirty="0" smtClean="0">
                <a:solidFill>
                  <a:schemeClr val="tx1"/>
                </a:solidFill>
                <a:latin typeface="Times New Roman" panose="02020603050405020304" pitchFamily="18" charset="0"/>
                <a:cs typeface="Times New Roman" panose="02020603050405020304" pitchFamily="18" charset="0"/>
              </a:rPr>
              <a:t>. В верхней части с трёх сторон находится герб города Нижневартовска.</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В жизнь проект был воплощен силами работников </a:t>
            </a:r>
            <a:r>
              <a:rPr lang="ru-RU" dirty="0" err="1" smtClean="0">
                <a:solidFill>
                  <a:schemeClr val="tx1"/>
                </a:solidFill>
                <a:latin typeface="Times New Roman" panose="02020603050405020304" pitchFamily="18" charset="0"/>
                <a:cs typeface="Times New Roman" panose="02020603050405020304" pitchFamily="18" charset="0"/>
              </a:rPr>
              <a:t>Нижневартовского</a:t>
            </a:r>
            <a:r>
              <a:rPr lang="ru-RU" dirty="0" smtClean="0">
                <a:solidFill>
                  <a:schemeClr val="tx1"/>
                </a:solidFill>
                <a:latin typeface="Times New Roman" panose="02020603050405020304" pitchFamily="18" charset="0"/>
                <a:cs typeface="Times New Roman" panose="02020603050405020304" pitchFamily="18" charset="0"/>
              </a:rPr>
              <a:t> авиапредприятия. Особенно эффектно стела выглядит ночью, когда она освещена подсветкой.</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79" y="1871173"/>
            <a:ext cx="4970191" cy="33134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618" y="4013734"/>
            <a:ext cx="1561199" cy="23417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Управляющая кнопка: домой 5">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06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ПАМЯТНИК УЧАСТНИКАМ ЛИКВИДАЦИИ РАДИАЦИОННЫХ И ТЕХНОГЕННЫХ КАТАСТРОФ</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72437" y="1816000"/>
            <a:ext cx="4914499" cy="4351338"/>
          </a:xfrm>
        </p:spPr>
        <p:txBody>
          <a:bodyPr>
            <a:normAutofit fontScale="775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Это молчаливое напоминание о силе человеческого духа и дань памяти участникам ликвидации аварии на Чернобыльской АЭС.</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В ноябре 2011 года памятник был установлен на специальной площадке возле здания 5 ОФПС по ХМАО - Югре по улице Интернациональной. Монумент, высота которой более семи метров, был изготовлен в Екатеринбурге. В Нижневартовск его доставили в разобранном виде. Каждый фрагмент весит более тонны, а их почти десяток. Автор памятника - тюменский скульптор Геннадий </a:t>
            </a:r>
            <a:r>
              <a:rPr lang="ru-RU" dirty="0" err="1" smtClean="0">
                <a:solidFill>
                  <a:schemeClr val="tx1"/>
                </a:solidFill>
                <a:latin typeface="Times New Roman" panose="02020603050405020304" pitchFamily="18" charset="0"/>
                <a:cs typeface="Times New Roman" panose="02020603050405020304" pitchFamily="18" charset="0"/>
              </a:rPr>
              <a:t>Вострецов</a:t>
            </a:r>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87" y="1638275"/>
            <a:ext cx="2714248" cy="4706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334" y="3686475"/>
            <a:ext cx="2559221" cy="25592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Управляющая кнопка: домой 5">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013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anose="02020603050405020304" pitchFamily="18" charset="0"/>
                <a:cs typeface="Times New Roman" panose="02020603050405020304" pitchFamily="18" charset="0"/>
              </a:rPr>
              <a:t>«Каракатица»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81550" y="1825625"/>
            <a:ext cx="5592278" cy="4671428"/>
          </a:xfrm>
        </p:spPr>
        <p:txBody>
          <a:bodyPr>
            <a:normAutofit fontScale="92500"/>
          </a:bodyPr>
          <a:lstStyle/>
          <a:p>
            <a:pPr marL="0" indent="0" algn="just">
              <a:buNone/>
            </a:pPr>
            <a:r>
              <a:rPr lang="ru-RU" sz="2400" dirty="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амятник</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расположен </a:t>
            </a:r>
            <a:r>
              <a:rPr lang="ru-RU" sz="2400" dirty="0">
                <a:latin typeface="Times New Roman" panose="02020603050405020304" pitchFamily="18" charset="0"/>
                <a:cs typeface="Times New Roman" panose="02020603050405020304" pitchFamily="18" charset="0"/>
              </a:rPr>
              <a:t>на пересечении улиц Ханты-Мансийская и 60 лет Октября. Стела в стиле </a:t>
            </a:r>
            <a:r>
              <a:rPr lang="ru-RU" sz="2400" dirty="0" err="1">
                <a:latin typeface="Times New Roman" panose="02020603050405020304" pitchFamily="18" charset="0"/>
                <a:cs typeface="Times New Roman" panose="02020603050405020304" pitchFamily="18" charset="0"/>
              </a:rPr>
              <a:t>хайтек</a:t>
            </a:r>
            <a:r>
              <a:rPr lang="ru-RU" sz="2400" dirty="0">
                <a:latin typeface="Times New Roman" panose="02020603050405020304" pitchFamily="18" charset="0"/>
                <a:cs typeface="Times New Roman" panose="02020603050405020304" pitchFamily="18" charset="0"/>
              </a:rPr>
              <a:t> символизирует буровую установку (обратите внимание на центральный элемент в виде перевернутой четырехгранной пирамиды). Необычный внешний вид монумента породил народное название памятника «Каракатица». Что ж, определенная схожесть есть, да простит нас автор композиции. Правда, у стелы есть еще одно народное название – «Война миров». Его скульптура получила за схожесть с чудовищами из одноименного фильма. Это метко подметили на канале СТС, вставив в анонсную заставку к показу «Войны миров».</a:t>
            </a:r>
          </a:p>
          <a:p>
            <a:endParaRPr lang="ru-RU" dirty="0"/>
          </a:p>
        </p:txBody>
      </p:sp>
      <p:pic>
        <p:nvPicPr>
          <p:cNvPr id="4" name="Рисунок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749" y="734388"/>
            <a:ext cx="2985831" cy="3532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4" y="4536809"/>
            <a:ext cx="5189722" cy="2060397"/>
          </a:xfrm>
          <a:prstGeom prst="rect">
            <a:avLst/>
          </a:prstGeom>
        </p:spPr>
      </p:pic>
      <p:sp>
        <p:nvSpPr>
          <p:cNvPr id="6" name="Управляющая кнопка: домой 5">
            <a:hlinkClick r:id="rId5" action="ppaction://hlinksldjump" highlightClick="1"/>
          </p:cNvPr>
          <p:cNvSpPr/>
          <p:nvPr/>
        </p:nvSpPr>
        <p:spPr>
          <a:xfrm>
            <a:off x="11375605" y="6338236"/>
            <a:ext cx="816395" cy="519764"/>
          </a:xfrm>
          <a:prstGeom prst="actionButtonHome">
            <a:avLst/>
          </a:prstGeom>
          <a:blipFill>
            <a:blip r:embed="rId6">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553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614" y="2492309"/>
            <a:ext cx="10515600" cy="1325563"/>
          </a:xfrm>
        </p:spPr>
        <p:txBody>
          <a:bodyPr/>
          <a:lstStyle/>
          <a:p>
            <a:pPr algn="ctr"/>
            <a:r>
              <a:rPr lang="ru-RU" dirty="0" smtClean="0">
                <a:effectLst>
                  <a:outerShdw blurRad="38100" dist="38100" dir="2700000" algn="tl">
                    <a:srgbClr val="000000">
                      <a:alpha val="43137"/>
                    </a:srgbClr>
                  </a:outerShdw>
                </a:effectLst>
              </a:rPr>
              <a:t>Спасибо за внимание!</a:t>
            </a:r>
            <a:endParaRPr lang="ru-RU"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12" y="183823"/>
            <a:ext cx="3099736" cy="206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466" y="113376"/>
            <a:ext cx="3099736" cy="2136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4109" y="4285647"/>
            <a:ext cx="4042611" cy="227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962" y="3453476"/>
            <a:ext cx="1433604" cy="95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4094" y="3413187"/>
            <a:ext cx="1626670" cy="103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6162" y="880696"/>
            <a:ext cx="1826158" cy="1369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54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Цель: познакомить слушателей о известных памятниках города Нижневартовск</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08" y="5192691"/>
            <a:ext cx="1719898" cy="1289923"/>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279" y="4789093"/>
            <a:ext cx="1520791" cy="1799397"/>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306" y="2557911"/>
            <a:ext cx="2104812" cy="1404255"/>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614" y="2479790"/>
            <a:ext cx="2080661" cy="1560496"/>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8350" y="4923181"/>
            <a:ext cx="2960549" cy="16653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08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825" y="-14219"/>
            <a:ext cx="10515600" cy="1325563"/>
          </a:xfrm>
        </p:spPr>
        <p:txBody>
          <a:bodyPr/>
          <a:lstStyle/>
          <a:p>
            <a:pPr algn="ctr"/>
            <a:r>
              <a:rPr lang="ru-RU" b="1" dirty="0" smtClean="0"/>
              <a:t>Маршрут</a:t>
            </a:r>
            <a:endParaRPr lang="ru-RU" b="1" dirty="0"/>
          </a:p>
        </p:txBody>
      </p:sp>
      <p:pic>
        <p:nvPicPr>
          <p:cNvPr id="4" name="Picture 3">
            <a:hlinkClick r:id="rId2" action="ppaction://hlinksldjump"/>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8331" y="196180"/>
            <a:ext cx="1225776" cy="163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08770" y="1854274"/>
            <a:ext cx="2595765" cy="738664"/>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МОНУМЕНТ «ПОКОРИТЕЛЯМ САМОТЛОРА»</a:t>
            </a:r>
            <a:endParaRPr lang="ru-RU" sz="1400" dirty="0"/>
          </a:p>
        </p:txBody>
      </p:sp>
      <p:sp>
        <p:nvSpPr>
          <p:cNvPr id="6" name="Прямоугольник 5"/>
          <p:cNvSpPr/>
          <p:nvPr/>
        </p:nvSpPr>
        <p:spPr>
          <a:xfrm>
            <a:off x="-242559" y="5118141"/>
            <a:ext cx="3406542" cy="738664"/>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СТЕЛА  «ПЕРВАЯ СКВАЖИНА НА САМОТЛОРЕ»</a:t>
            </a:r>
            <a:endParaRPr lang="ru-RU" sz="1400" dirty="0">
              <a:latin typeface="Times New Roman" panose="02020603050405020304" pitchFamily="18" charset="0"/>
              <a:cs typeface="Times New Roman" panose="02020603050405020304" pitchFamily="18" charset="0"/>
            </a:endParaRPr>
          </a:p>
        </p:txBody>
      </p:sp>
      <p:pic>
        <p:nvPicPr>
          <p:cNvPr id="7"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7673" y="3112142"/>
            <a:ext cx="1346079" cy="208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1993097" y="2796437"/>
            <a:ext cx="3619901" cy="738664"/>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МОНУМЕНТ «ЗВЁЗДЫ НИЖНЕВАРТОВСКОГО СПОРТА»</a:t>
            </a:r>
            <a:r>
              <a:rPr lang="ru-RU" sz="1400" dirty="0" smtClean="0"/>
              <a:t/>
            </a:r>
            <a:br>
              <a:rPr lang="ru-RU" sz="1400" dirty="0" smtClean="0"/>
            </a:br>
            <a:endParaRPr lang="ru-RU" sz="1400" dirty="0"/>
          </a:p>
        </p:txBody>
      </p:sp>
      <p:pic>
        <p:nvPicPr>
          <p:cNvPr id="9"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489" y="1309820"/>
            <a:ext cx="2233118" cy="148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101107" y="5462650"/>
            <a:ext cx="2303646" cy="1384995"/>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МЕМОРИАЛ «ВОИНАМ-ЗЕМЛЯКАМ, ПОГИБШИМ В ГОДЫ ВЕЛИКОЙ ОТЕЧЕСТВЕННОЙ ВОЙНЫ»</a:t>
            </a:r>
            <a:endParaRPr lang="ru-RU" sz="1400" dirty="0"/>
          </a:p>
        </p:txBody>
      </p:sp>
      <p:pic>
        <p:nvPicPr>
          <p:cNvPr id="11" name="Picture 3">
            <a:hlinkClick r:id="rId8" action="ppaction://hlinksldjump"/>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53467" y="3970968"/>
            <a:ext cx="2027694" cy="151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7056773" y="3149057"/>
            <a:ext cx="2900413" cy="738664"/>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МЕМОРИАЛ «ВОИНАМ-ИНТЕРНАЦИОНАЛИСТАМ»</a:t>
            </a:r>
            <a:r>
              <a:rPr lang="ru-RU" sz="1400" dirty="0" smtClean="0"/>
              <a:t/>
            </a:r>
            <a:br>
              <a:rPr lang="ru-RU" sz="1400" dirty="0" smtClean="0"/>
            </a:br>
            <a:endParaRPr lang="ru-RU" sz="1400" dirty="0"/>
          </a:p>
        </p:txBody>
      </p:sp>
      <p:pic>
        <p:nvPicPr>
          <p:cNvPr id="13" name="Picture 2">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667648" y="879440"/>
            <a:ext cx="1702213" cy="226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9756978" y="2050790"/>
            <a:ext cx="1899174" cy="307777"/>
          </a:xfrm>
          <a:prstGeom prst="rect">
            <a:avLst/>
          </a:prstGeom>
        </p:spPr>
        <p:txBody>
          <a:bodyPr wrap="none">
            <a:spAutoFit/>
          </a:bodyPr>
          <a:lstStyle/>
          <a:p>
            <a:pPr algn="ctr"/>
            <a:r>
              <a:rPr lang="ru-RU" sz="1400" dirty="0" smtClean="0">
                <a:latin typeface="Times New Roman" panose="02020603050405020304" pitchFamily="18" charset="0"/>
                <a:cs typeface="Times New Roman" panose="02020603050405020304" pitchFamily="18" charset="0"/>
              </a:rPr>
              <a:t>СТЕЛА АВИАТОРОВ</a:t>
            </a:r>
            <a:endParaRPr lang="ru-RU" sz="1400" dirty="0"/>
          </a:p>
        </p:txBody>
      </p:sp>
      <p:pic>
        <p:nvPicPr>
          <p:cNvPr id="15" name="Picture 2">
            <a:hlinkClick r:id="rId12" action="ppaction://hlinksldjump"/>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0085607" y="159603"/>
            <a:ext cx="1241916" cy="186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9369861" y="5487473"/>
            <a:ext cx="2673408" cy="954107"/>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ПАМЯТНИК УЧАСТНИКАМ ЛИКВИДАЦИИ РАДИАЦИОННЫХ И ТЕХНОГЕННЫХ КАТАСТРОФ</a:t>
            </a:r>
            <a:endParaRPr lang="ru-RU" sz="1400" dirty="0"/>
          </a:p>
        </p:txBody>
      </p:sp>
      <p:pic>
        <p:nvPicPr>
          <p:cNvPr id="17" name="Picture 3">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08223" y="3227645"/>
            <a:ext cx="1255202" cy="217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6856367" y="5903893"/>
            <a:ext cx="2084061" cy="954107"/>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АРХИТЕКТУРНО-ПАРКОВЫЙ КОМПЛЕКС «ДОБРЫЙ АНГЕЛ МИРА»</a:t>
            </a:r>
            <a:endParaRPr lang="ru-RU" sz="1400" dirty="0"/>
          </a:p>
        </p:txBody>
      </p:sp>
      <p:pic>
        <p:nvPicPr>
          <p:cNvPr id="19" name="Picture 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94177" y="3898065"/>
            <a:ext cx="1454242" cy="195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Рисунок 19">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6211" y="2088324"/>
            <a:ext cx="1520791" cy="1799397"/>
          </a:xfrm>
          <a:prstGeom prst="rect">
            <a:avLst/>
          </a:prstGeom>
          <a:ln>
            <a:noFill/>
          </a:ln>
          <a:effectLst>
            <a:outerShdw blurRad="190500" algn="tl" rotWithShape="0">
              <a:srgbClr val="000000">
                <a:alpha val="70000"/>
              </a:srgbClr>
            </a:outerShdw>
          </a:effectLst>
        </p:spPr>
      </p:pic>
      <p:sp>
        <p:nvSpPr>
          <p:cNvPr id="21" name="Прямоугольник 20"/>
          <p:cNvSpPr/>
          <p:nvPr/>
        </p:nvSpPr>
        <p:spPr>
          <a:xfrm>
            <a:off x="5364857" y="3898710"/>
            <a:ext cx="1695144"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«Каракатица»</a:t>
            </a:r>
            <a:endParaRPr lang="ru-RU" sz="2000" dirty="0">
              <a:latin typeface="Times New Roman" panose="02020603050405020304" pitchFamily="18" charset="0"/>
              <a:cs typeface="Times New Roman" panose="02020603050405020304" pitchFamily="18" charset="0"/>
            </a:endParaRPr>
          </a:p>
        </p:txBody>
      </p:sp>
      <p:sp>
        <p:nvSpPr>
          <p:cNvPr id="22" name="7-конечная звезда 21">
            <a:hlinkClick r:id="rId20" action="ppaction://hlinksldjump"/>
          </p:cNvPr>
          <p:cNvSpPr/>
          <p:nvPr/>
        </p:nvSpPr>
        <p:spPr>
          <a:xfrm>
            <a:off x="5882286" y="6186510"/>
            <a:ext cx="548640" cy="510139"/>
          </a:xfrm>
          <a:prstGeom prst="star7">
            <a:avLst/>
          </a:prstGeom>
          <a:solidFill>
            <a:schemeClr val="bg2">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Tree>
    <p:extLst>
      <p:ext uri="{BB962C8B-B14F-4D97-AF65-F5344CB8AC3E}">
        <p14:creationId xmlns:p14="http://schemas.microsoft.com/office/powerpoint/2010/main" val="4515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P spid="14" grpId="0"/>
      <p:bldP spid="16" grpId="0"/>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9229825" cy="712904"/>
          </a:xfrm>
        </p:spPr>
        <p:txBody>
          <a:bodyPr>
            <a:noAutofit/>
          </a:bodyPr>
          <a:lstStyle/>
          <a:p>
            <a:pPr algn="ctr"/>
            <a:r>
              <a:rPr lang="ru-RU" sz="2400" dirty="0" smtClean="0">
                <a:latin typeface="Times New Roman" panose="02020603050405020304" pitchFamily="18" charset="0"/>
                <a:cs typeface="Times New Roman" panose="02020603050405020304" pitchFamily="18" charset="0"/>
              </a:rPr>
              <a:t>МОНУМЕНТ «ПОКОРИТЕЛЯМ САМОТЛОРА»</a:t>
            </a:r>
            <a:r>
              <a:rPr lang="ru-RU" sz="2400" dirty="0" smtClean="0"/>
              <a:t/>
            </a:r>
            <a:br>
              <a:rPr lang="ru-RU" sz="2400" dirty="0" smtClean="0"/>
            </a:br>
            <a:endParaRPr lang="ru-RU" sz="2400" dirty="0"/>
          </a:p>
        </p:txBody>
      </p:sp>
      <p:sp>
        <p:nvSpPr>
          <p:cNvPr id="3" name="Объект 2"/>
          <p:cNvSpPr>
            <a:spLocks noGrp="1"/>
          </p:cNvSpPr>
          <p:nvPr>
            <p:ph idx="1"/>
          </p:nvPr>
        </p:nvSpPr>
        <p:spPr>
          <a:xfrm>
            <a:off x="6217919" y="1325110"/>
            <a:ext cx="5573027" cy="5239319"/>
          </a:xfrm>
        </p:spPr>
        <p:txBody>
          <a:bodyPr>
            <a:noAutofit/>
          </a:bodyPr>
          <a:lstStyle/>
          <a:p>
            <a:pPr marL="0" indent="0" algn="just">
              <a:buNone/>
            </a:pPr>
            <a:r>
              <a:rPr lang="ru-RU" sz="1800" dirty="0" smtClean="0">
                <a:latin typeface="Times New Roman" panose="02020603050405020304" pitchFamily="18" charset="0"/>
                <a:cs typeface="Times New Roman" panose="02020603050405020304" pitchFamily="18" charset="0"/>
              </a:rPr>
              <a:t>Известный каждому горожанину монумент «Покорителям </a:t>
            </a:r>
            <a:r>
              <a:rPr lang="ru-RU" sz="1800" dirty="0" err="1" smtClean="0">
                <a:latin typeface="Times New Roman" panose="02020603050405020304" pitchFamily="18" charset="0"/>
                <a:cs typeface="Times New Roman" panose="02020603050405020304" pitchFamily="18" charset="0"/>
              </a:rPr>
              <a:t>Самотлора</a:t>
            </a:r>
            <a:r>
              <a:rPr lang="ru-RU" sz="1800" dirty="0" smtClean="0">
                <a:latin typeface="Times New Roman" panose="02020603050405020304" pitchFamily="18" charset="0"/>
                <a:cs typeface="Times New Roman" panose="02020603050405020304" pitchFamily="18" charset="0"/>
              </a:rPr>
              <a:t>» был установлен в год пятидесятилетнего юбилея </a:t>
            </a:r>
            <a:r>
              <a:rPr lang="ru-RU" sz="1800" dirty="0" err="1" smtClean="0">
                <a:latin typeface="Times New Roman" panose="02020603050405020304" pitchFamily="18" charset="0"/>
                <a:cs typeface="Times New Roman" panose="02020603050405020304" pitchFamily="18" charset="0"/>
              </a:rPr>
              <a:t>Нижневартовского</a:t>
            </a:r>
            <a:r>
              <a:rPr lang="ru-RU" sz="1800" dirty="0" smtClean="0">
                <a:latin typeface="Times New Roman" panose="02020603050405020304" pitchFamily="18" charset="0"/>
                <a:cs typeface="Times New Roman" panose="02020603050405020304" pitchFamily="18" charset="0"/>
              </a:rPr>
              <a:t> района. Его открытие состоялось 15 июля 1978 года.</a:t>
            </a:r>
          </a:p>
          <a:p>
            <a:pPr marL="0" indent="0" algn="just">
              <a:buNone/>
            </a:pPr>
            <a:r>
              <a:rPr lang="ru-RU" sz="1800" dirty="0" smtClean="0">
                <a:latin typeface="Times New Roman" panose="02020603050405020304" pitchFamily="18" charset="0"/>
                <a:cs typeface="Times New Roman" panose="02020603050405020304" pitchFamily="18" charset="0"/>
              </a:rPr>
              <a:t>Монумент представляет собой фигуру высотой 12 м, установленную на 10-метровом гранитном пьедестале. У подножья памятника закопана капсула с пожеланиями жителям Нижневартовска ХХI века. Ее вскрытие намечено в 2018 году.</a:t>
            </a:r>
          </a:p>
          <a:p>
            <a:pPr marL="0" indent="0" algn="just">
              <a:buNone/>
            </a:pPr>
            <a:r>
              <a:rPr lang="ru-RU" sz="1800" dirty="0" smtClean="0">
                <a:latin typeface="Times New Roman" panose="02020603050405020304" pitchFamily="18" charset="0"/>
                <a:cs typeface="Times New Roman" panose="02020603050405020304" pitchFamily="18" charset="0"/>
              </a:rPr>
              <a:t>Монумент «Покорителям </a:t>
            </a:r>
            <a:r>
              <a:rPr lang="ru-RU" sz="1800" dirty="0" err="1" smtClean="0">
                <a:latin typeface="Times New Roman" panose="02020603050405020304" pitchFamily="18" charset="0"/>
                <a:cs typeface="Times New Roman" panose="02020603050405020304" pitchFamily="18" charset="0"/>
              </a:rPr>
              <a:t>Самотлора</a:t>
            </a:r>
            <a:r>
              <a:rPr lang="ru-RU" sz="1800" dirty="0" smtClean="0">
                <a:latin typeface="Times New Roman" panose="02020603050405020304" pitchFamily="18" charset="0"/>
                <a:cs typeface="Times New Roman" panose="02020603050405020304" pitchFamily="18" charset="0"/>
              </a:rPr>
              <a:t>» – достопримечательность города. Сюда приводят гостей, сюда приезжают в день свадьбы молодожены, чтобы положить цветы и сфотографироваться на память о самом счастливом дне в своей жизни. Ведь он олицетворяет первопроходцев – тех, кому достались самые непроходимые болота, самые сильные морозы и самые снежные метели. Недаром памятник в народе называют «Алешей».</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3" y="863097"/>
            <a:ext cx="2635657" cy="35142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3">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29964" y="2062547"/>
            <a:ext cx="2080672" cy="27742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770" y="4083735"/>
            <a:ext cx="4410123" cy="2480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Управляющая кнопка: домой 6">
            <a:hlinkClick r:id="rId6" action="ppaction://hlinksldjump" highlightClick="1"/>
          </p:cNvPr>
          <p:cNvSpPr/>
          <p:nvPr/>
        </p:nvSpPr>
        <p:spPr>
          <a:xfrm>
            <a:off x="11375605" y="6338236"/>
            <a:ext cx="816395" cy="519764"/>
          </a:xfrm>
          <a:prstGeom prst="actionButtonHome">
            <a:avLst/>
          </a:prstGeom>
          <a:blipFill>
            <a:blip r:embed="rId7">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81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СТЕЛА  «ПЕРВАЯ СКВАЖИНА НА САМОТЛОРЕ»</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180445" y="1690688"/>
            <a:ext cx="4668254" cy="4979619"/>
          </a:xfrm>
        </p:spPr>
        <p:txBody>
          <a:bodyPr>
            <a:normAutofit fontScale="92500"/>
          </a:bodyPr>
          <a:lstStyle/>
          <a:p>
            <a:r>
              <a:rPr lang="ru-RU" sz="2400" dirty="0" smtClean="0">
                <a:solidFill>
                  <a:schemeClr val="tx1"/>
                </a:solidFill>
                <a:latin typeface="Times New Roman" panose="02020603050405020304" pitchFamily="18" charset="0"/>
                <a:cs typeface="Times New Roman" panose="02020603050405020304" pitchFamily="18" charset="0"/>
              </a:rPr>
              <a:t>Нижневартовск еще не получил статус города, а памятник первопроходцам уже был воздвигнут. Он представлял собой стальную прямоугольную колонну, на которой была выгравирована надпись: «Первая скважина </a:t>
            </a:r>
            <a:r>
              <a:rPr lang="ru-RU" sz="2400" dirty="0" err="1" smtClean="0">
                <a:solidFill>
                  <a:schemeClr val="tx1"/>
                </a:solidFill>
                <a:latin typeface="Times New Roman" panose="02020603050405020304" pitchFamily="18" charset="0"/>
                <a:cs typeface="Times New Roman" panose="02020603050405020304" pitchFamily="18" charset="0"/>
              </a:rPr>
              <a:t>Самотлора</a:t>
            </a:r>
            <a:r>
              <a:rPr lang="ru-RU" sz="2400" dirty="0" smtClean="0">
                <a:solidFill>
                  <a:schemeClr val="tx1"/>
                </a:solidFill>
                <a:latin typeface="Times New Roman" panose="02020603050405020304" pitchFamily="18" charset="0"/>
                <a:cs typeface="Times New Roman" panose="02020603050405020304" pitchFamily="18" charset="0"/>
              </a:rPr>
              <a:t>. 1965 г.». Рядом была установлена доска почета с именами первооткрывателей </a:t>
            </a:r>
            <a:r>
              <a:rPr lang="ru-RU" sz="2400" dirty="0" err="1" smtClean="0">
                <a:solidFill>
                  <a:schemeClr val="tx1"/>
                </a:solidFill>
                <a:latin typeface="Times New Roman" panose="02020603050405020304" pitchFamily="18" charset="0"/>
                <a:cs typeface="Times New Roman" panose="02020603050405020304" pitchFamily="18" charset="0"/>
              </a:rPr>
              <a:t>Самотлорского</a:t>
            </a:r>
            <a:r>
              <a:rPr lang="ru-RU" sz="2400" dirty="0" smtClean="0">
                <a:solidFill>
                  <a:schemeClr val="tx1"/>
                </a:solidFill>
                <a:latin typeface="Times New Roman" panose="02020603050405020304" pitchFamily="18" charset="0"/>
                <a:cs typeface="Times New Roman" panose="02020603050405020304" pitchFamily="18" charset="0"/>
              </a:rPr>
              <a:t> месторождения. Здесь, на 25-м км от Нижневартовска, первая скважина - памятник и тем, кто первым ступил на эту землю в эпоху шестидесятников-романтиков.</a:t>
            </a:r>
          </a:p>
          <a:p>
            <a:endParaRPr lang="ru-RU"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440925"/>
            <a:ext cx="3082280" cy="47725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Управляющая кнопка: домой 4">
            <a:hlinkClick r:id="rId3" action="ppaction://hlinksldjump" highlightClick="1"/>
          </p:cNvPr>
          <p:cNvSpPr/>
          <p:nvPr/>
        </p:nvSpPr>
        <p:spPr>
          <a:xfrm>
            <a:off x="11375605" y="6338236"/>
            <a:ext cx="816395" cy="519764"/>
          </a:xfrm>
          <a:prstGeom prst="actionButtonHome">
            <a:avLst/>
          </a:prstGeom>
          <a:blipFill>
            <a:blip r:embed="rId4">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58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МОНУМЕНТ «ЗВЁЗДЫ НИЖНЕВАРТОВСКОГО СПОРТА»</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66559" y="1193533"/>
            <a:ext cx="4745255" cy="5553775"/>
          </a:xfrm>
        </p:spPr>
        <p:txBody>
          <a:bodyPr>
            <a:normAutofit fontScale="55000" lnSpcReduction="20000"/>
          </a:bodyPr>
          <a:lstStyle/>
          <a:p>
            <a:r>
              <a:rPr lang="ru-RU" sz="3600" dirty="0" smtClean="0">
                <a:solidFill>
                  <a:schemeClr val="tx1"/>
                </a:solidFill>
                <a:latin typeface="Times New Roman" panose="02020603050405020304" pitchFamily="18" charset="0"/>
                <a:cs typeface="Times New Roman" panose="02020603050405020304" pitchFamily="18" charset="0"/>
              </a:rPr>
              <a:t>Его открытие состоялось 10 марта 2002 года в рамках празднования 30-летия города. </a:t>
            </a:r>
            <a:r>
              <a:rPr lang="ru-RU" sz="3600" dirty="0" err="1" smtClean="0">
                <a:solidFill>
                  <a:schemeClr val="tx1"/>
                </a:solidFill>
                <a:latin typeface="Times New Roman" panose="02020603050405020304" pitchFamily="18" charset="0"/>
                <a:cs typeface="Times New Roman" panose="02020603050405020304" pitchFamily="18" charset="0"/>
              </a:rPr>
              <a:t>Нижневартовцы</a:t>
            </a:r>
            <a:r>
              <a:rPr lang="ru-RU" sz="3600" dirty="0" smtClean="0">
                <a:solidFill>
                  <a:schemeClr val="tx1"/>
                </a:solidFill>
                <a:latin typeface="Times New Roman" panose="02020603050405020304" pitchFamily="18" charset="0"/>
                <a:cs typeface="Times New Roman" panose="02020603050405020304" pitchFamily="18" charset="0"/>
              </a:rPr>
              <a:t> и в этом оказались первопроходцами - ничего подобного в России нет. Монумент увековечил имена людей, которые стали гордостью российского спорта. Он выполнен в форме большого золотистого шара и установлен у въезда на стадион «Центральный». Каждое имя - на отдельной звездочке, которые расположены в 3 ряда. За четыре года до открытия монумента спортсмены Нижневартовска 267 раз доказали свое право поднять флаг России на престижных международных соревнованиях. В честь первых восьми лауреатов прозвучал праздничный салют - один из немногих в честь конкретных людей. Здесь также увековечены имена губернатора А.В. Филипенко, мэра Ю.И. Тимошкова, бывшего председатели горисполкома Н.А. Ященко - за вклад в развитие спорта.</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5" y="1395663"/>
            <a:ext cx="3897830" cy="3735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940" y="4047423"/>
            <a:ext cx="3153002" cy="2508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Управляющая кнопка: домой 5">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3143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2245"/>
            <a:ext cx="10515600" cy="1325563"/>
          </a:xfrm>
        </p:spPr>
        <p:txBody>
          <a:bodyPr>
            <a:noAutofit/>
          </a:bodyPr>
          <a:lstStyle/>
          <a:p>
            <a:pPr algn="ctr"/>
            <a:r>
              <a:rPr lang="ru-RU" sz="2400" dirty="0" smtClean="0">
                <a:latin typeface="Times New Roman" panose="02020603050405020304" pitchFamily="18" charset="0"/>
                <a:cs typeface="Times New Roman" panose="02020603050405020304" pitchFamily="18" charset="0"/>
              </a:rPr>
              <a:t>МЕМОРИАЛ «ВОИНАМ-ЗЕМЛЯКАМ, ПОГИБШИМ В ГОДЫ ВЕЛИКОЙ ОТЕЧЕСТВЕННОЙ ВОЙНЫ»</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97565" y="1604060"/>
            <a:ext cx="4668253" cy="5075872"/>
          </a:xfrm>
        </p:spPr>
        <p:txBody>
          <a:bodyPr>
            <a:normAutofit fontScale="775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Мемориал был открыт 16 июля 1978 года. Он выполнен из железа, бетона и мрамора по проекту скульпторов </a:t>
            </a:r>
            <a:r>
              <a:rPr lang="ru-RU" dirty="0" err="1" smtClean="0">
                <a:solidFill>
                  <a:schemeClr val="tx1"/>
                </a:solidFill>
                <a:latin typeface="Times New Roman" panose="02020603050405020304" pitchFamily="18" charset="0"/>
                <a:cs typeface="Times New Roman" panose="02020603050405020304" pitchFamily="18" charset="0"/>
              </a:rPr>
              <a:t>Б.Ермишина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Б.Маковецкого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Б.Казакова</a:t>
            </a:r>
            <a:r>
              <a:rPr lang="ru-RU" dirty="0" smtClean="0">
                <a:solidFill>
                  <a:schemeClr val="tx1"/>
                </a:solidFill>
                <a:latin typeface="Times New Roman" panose="02020603050405020304" pitchFamily="18" charset="0"/>
                <a:cs typeface="Times New Roman" panose="02020603050405020304" pitchFamily="18" charset="0"/>
              </a:rPr>
              <a:t>. Скульптура изображает раненного командира, зовущего в бой. По бокам памятника установлены плиты, на которых выгравированы фамилии земляков, погибших в годы Великой Отечественной войны. Эта страшная трагедия не обошла и наш край. Сразу же в первые дни войны по призыву партии и Правительства из села </a:t>
            </a:r>
            <a:r>
              <a:rPr lang="ru-RU" dirty="0" err="1" smtClean="0">
                <a:solidFill>
                  <a:schemeClr val="tx1"/>
                </a:solidFill>
                <a:latin typeface="Times New Roman" panose="02020603050405020304" pitchFamily="18" charset="0"/>
                <a:cs typeface="Times New Roman" panose="02020603050405020304" pitchFamily="18" charset="0"/>
              </a:rPr>
              <a:t>Вартовское</a:t>
            </a:r>
            <a:r>
              <a:rPr lang="ru-RU" dirty="0" smtClean="0">
                <a:solidFill>
                  <a:schemeClr val="tx1"/>
                </a:solidFill>
                <a:latin typeface="Times New Roman" panose="02020603050405020304" pitchFamily="18" charset="0"/>
                <a:cs typeface="Times New Roman" panose="02020603050405020304" pitchFamily="18" charset="0"/>
              </a:rPr>
              <a:t> ушел на фронт 101 человек, вернулись лишь 17. Из района ушли на фронт 460 человек.</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В 2013 году мемориал был отреставрирован.</a:t>
            </a:r>
          </a:p>
          <a:p>
            <a:endParaRPr lang="ru-RU"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795972"/>
            <a:ext cx="4811225" cy="36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945" y="4434456"/>
            <a:ext cx="2993969" cy="22454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Управляющая кнопка: домой 5">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1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МЕМОРИАЛ «ВОИНАМ-ИНТЕРНАЦИОНАЛИСТАМ»</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055317" y="1270535"/>
            <a:ext cx="4995512" cy="5587465"/>
          </a:xfrm>
        </p:spPr>
        <p:txBody>
          <a:bodyPr>
            <a:normAutofit fontScale="700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Постройка мемориала началась в 1993 году, а закончилась 9 мая 1996 года. Автором проекта является Олег Владимирович Ковальчук. При изготовлении памятника применялись различные материалы. Колонны, символизирующие стойкость солдат, выполнены из черного лабрадорита. Для основы использован гранит. Арки сделаны из стали. Колокол, олицетворяющий вечную память о погибших, отлит из бронзы. Его строительство вели АОЗТ «</a:t>
            </a:r>
            <a:r>
              <a:rPr lang="ru-RU" dirty="0" err="1" smtClean="0">
                <a:solidFill>
                  <a:schemeClr val="tx1"/>
                </a:solidFill>
                <a:latin typeface="Times New Roman" panose="02020603050405020304" pitchFamily="18" charset="0"/>
                <a:cs typeface="Times New Roman" panose="02020603050405020304" pitchFamily="18" charset="0"/>
              </a:rPr>
              <a:t>Арсити</a:t>
            </a:r>
            <a:r>
              <a:rPr lang="ru-RU" dirty="0" smtClean="0">
                <a:solidFill>
                  <a:schemeClr val="tx1"/>
                </a:solidFill>
                <a:latin typeface="Times New Roman" panose="02020603050405020304" pitchFamily="18" charset="0"/>
                <a:cs typeface="Times New Roman" panose="02020603050405020304" pitchFamily="18" charset="0"/>
              </a:rPr>
              <a:t>» и венгерская фирма «Генерал». Изготовлением арок занималось ЦБПО-4. Колокол доставили из Москвы.</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Заказчиком выступила администрация города Нижневартовска и общественное объединение «Красная звезда». Итальянская фирма «</a:t>
            </a:r>
            <a:r>
              <a:rPr lang="ru-RU" dirty="0" err="1" smtClean="0">
                <a:solidFill>
                  <a:schemeClr val="tx1"/>
                </a:solidFill>
                <a:latin typeface="Times New Roman" panose="02020603050405020304" pitchFamily="18" charset="0"/>
                <a:cs typeface="Times New Roman" panose="02020603050405020304" pitchFamily="18" charset="0"/>
              </a:rPr>
              <a:t>Тегола-Канадезе</a:t>
            </a:r>
            <a:r>
              <a:rPr lang="ru-RU" dirty="0" smtClean="0">
                <a:solidFill>
                  <a:schemeClr val="tx1"/>
                </a:solidFill>
                <a:latin typeface="Times New Roman" panose="02020603050405020304" pitchFamily="18" charset="0"/>
                <a:cs typeface="Times New Roman" panose="02020603050405020304" pitchFamily="18" charset="0"/>
              </a:rPr>
              <a:t>» оказала благотворительную помощь в поставке гранита и лабрадорита на облицовку памятника.</a:t>
            </a:r>
          </a:p>
          <a:p>
            <a:endParaRPr lang="ru-RU"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767" y="1201384"/>
            <a:ext cx="3705876" cy="49411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03" y="4158114"/>
            <a:ext cx="3671091" cy="24496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Управляющая кнопка: домой 5">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46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АРХИТЕКТУРНО-ПАРКОВЫЙ КОМПЛЕКС «ДОБРЫЙ АНГЕЛ МИРА»</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83681" y="1353986"/>
            <a:ext cx="5245768" cy="5412573"/>
          </a:xfrm>
        </p:spPr>
        <p:txBody>
          <a:bodyPr>
            <a:normAutofit fontScale="775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Идея создания композиции «Добрый ангел мира» зародилась еще в 2009 году. Именно тогда было выбрано место и подписано официальное соглашение с ЗАО «</a:t>
            </a:r>
            <a:r>
              <a:rPr lang="ru-RU" dirty="0" err="1" smtClean="0">
                <a:solidFill>
                  <a:schemeClr val="tx1"/>
                </a:solidFill>
                <a:latin typeface="Times New Roman" panose="02020603050405020304" pitchFamily="18" charset="0"/>
                <a:cs typeface="Times New Roman" panose="02020603050405020304" pitchFamily="18" charset="0"/>
              </a:rPr>
              <a:t>Нижневартовскстройдеталь</a:t>
            </a:r>
            <a:r>
              <a:rPr lang="ru-RU" dirty="0" smtClean="0">
                <a:solidFill>
                  <a:schemeClr val="tx1"/>
                </a:solidFill>
                <a:latin typeface="Times New Roman" panose="02020603050405020304" pitchFamily="18" charset="0"/>
                <a:cs typeface="Times New Roman" panose="02020603050405020304" pitchFamily="18" charset="0"/>
              </a:rPr>
              <a:t>» о начале строительства архитектурно-паркового комплекса в Нижневартовске. </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Торжественное открытие архитектурно-паркового комплекса «Добрый ангел мира» на Набережной реки Обь состоялось 12 июня 2013 года. По замыслу создателей архитектурного ансамбля такой символ призван объединять людей, живущих по законам добра и милосердия.</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Чтобы символ милосердия хранил город от всех невзгод, комплекс был освящён Епископом Ханты-Мансийским и </a:t>
            </a:r>
            <a:r>
              <a:rPr lang="ru-RU" dirty="0" err="1" smtClean="0">
                <a:solidFill>
                  <a:schemeClr val="tx1"/>
                </a:solidFill>
                <a:latin typeface="Times New Roman" panose="02020603050405020304" pitchFamily="18" charset="0"/>
                <a:cs typeface="Times New Roman" panose="02020603050405020304" pitchFamily="18" charset="0"/>
              </a:rPr>
              <a:t>Сургутским</a:t>
            </a:r>
            <a:r>
              <a:rPr lang="ru-RU" dirty="0" smtClean="0">
                <a:solidFill>
                  <a:schemeClr val="tx1"/>
                </a:solidFill>
                <a:latin typeface="Times New Roman" panose="02020603050405020304" pitchFamily="18" charset="0"/>
                <a:cs typeface="Times New Roman" panose="02020603050405020304" pitchFamily="18" charset="0"/>
              </a:rPr>
              <a:t>, Владыкой Павлом.</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55" y="1415281"/>
            <a:ext cx="2658243" cy="4666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842" y="4321743"/>
            <a:ext cx="4207162" cy="22186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Управляющая кнопка: домой 6">
            <a:hlinkClick r:id="rId4" action="ppaction://hlinksldjump" highlightClick="1"/>
          </p:cNvPr>
          <p:cNvSpPr/>
          <p:nvPr/>
        </p:nvSpPr>
        <p:spPr>
          <a:xfrm>
            <a:off x="11375605" y="6338236"/>
            <a:ext cx="816395" cy="519764"/>
          </a:xfrm>
          <a:prstGeom prst="actionButtonHome">
            <a:avLst/>
          </a:prstGeom>
          <a:blipFill>
            <a:blip r:embed="rId5">
              <a:alphaModFix amt="18000"/>
            </a:blip>
            <a:tile tx="0" ty="0" sx="100000" sy="100000" flip="none" algn="tl"/>
          </a:blipFill>
          <a:scene3d>
            <a:camera prst="orthographicFront"/>
            <a:lightRig rig="threePt" dir="t"/>
          </a:scene3d>
          <a:sp3d contourW="12700">
            <a:bevelT/>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816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977</Words>
  <Application>Microsoft Office PowerPoint</Application>
  <PresentationFormat>Широкоэкранный</PresentationFormat>
  <Paragraphs>41</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Виртуальная экскурсия по памятникам  г. Нижневартовска</vt:lpstr>
      <vt:lpstr>Цель: познакомить слушателей о известных памятниках города Нижневартовск</vt:lpstr>
      <vt:lpstr>Маршрут</vt:lpstr>
      <vt:lpstr>МОНУМЕНТ «ПОКОРИТЕЛЯМ САМОТЛОРА» </vt:lpstr>
      <vt:lpstr> СТЕЛА  «ПЕРВАЯ СКВАЖИНА НА САМОТЛОРЕ» </vt:lpstr>
      <vt:lpstr>МОНУМЕНТ «ЗВЁЗДЫ НИЖНЕВАРТОВСКОГО СПОРТА»  </vt:lpstr>
      <vt:lpstr>МЕМОРИАЛ «ВОИНАМ-ЗЕМЛЯКАМ, ПОГИБШИМ В ГОДЫ ВЕЛИКОЙ ОТЕЧЕСТВЕННОЙ ВОЙНЫ» </vt:lpstr>
      <vt:lpstr>МЕМОРИАЛ «ВОИНАМ-ИНТЕРНАЦИОНАЛИСТАМ»  </vt:lpstr>
      <vt:lpstr>АРХИТЕКТУРНО-ПАРКОВЫЙ КОМПЛЕКС «ДОБРЫЙ АНГЕЛ МИРА» </vt:lpstr>
      <vt:lpstr>СТЕЛА АВИАТОРОВ </vt:lpstr>
      <vt:lpstr>ПАМЯТНИК УЧАСТНИКАМ ЛИКВИДАЦИИ РАДИАЦИОННЫХ И ТЕХНОГЕННЫХ КАТАСТРОФ </vt:lpstr>
      <vt:lpstr>«Каракатица»</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экскурсия по памятникам  г. Нижневартовска</dc:title>
  <dc:creator>Студент</dc:creator>
  <cp:lastModifiedBy>Студент</cp:lastModifiedBy>
  <cp:revision>9</cp:revision>
  <dcterms:created xsi:type="dcterms:W3CDTF">2019-11-11T08:51:19Z</dcterms:created>
  <dcterms:modified xsi:type="dcterms:W3CDTF">2019-11-11T10:23:41Z</dcterms:modified>
</cp:coreProperties>
</file>